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Raleway Bold" charset="0"/>
      <p:regular r:id="rId16"/>
    </p:embeddedFont>
    <p:embeddedFont>
      <p:font typeface="Courgette" charset="0"/>
      <p:regular r:id="rId17"/>
    </p:embeddedFont>
    <p:embeddedFont>
      <p:font typeface="Raleway Medium" charset="0"/>
      <p:regular r:id="rId18"/>
    </p:embeddedFont>
    <p:embeddedFont>
      <p:font typeface="Calibri"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7" Type="http://schemas.openxmlformats.org/officeDocument/2006/relationships/image" Target="../media/image31.svg"/><Relationship Id="rId2" Type="http://schemas.openxmlformats.org/officeDocument/2006/relationships/hyperlink" Target="https://www.tensorflow.org/" TargetMode="Externa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hyperlink" Target="https://arxiv.org/abs/1511.06434" TargetMode="External"/><Relationship Id="rId4" Type="http://schemas.openxmlformats.org/officeDocument/2006/relationships/hyperlink" Target="http://yann.lecun.com/exdb/mni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0" y="790316"/>
            <a:ext cx="10929722" cy="2647526"/>
          </a:xfrm>
          <a:prstGeom prst="rect">
            <a:avLst/>
          </a:prstGeom>
        </p:spPr>
        <p:txBody>
          <a:bodyPr lIns="0" tIns="0" rIns="0" bIns="0" rtlCol="0" anchor="t">
            <a:spAutoFit/>
          </a:bodyPr>
          <a:lstStyle/>
          <a:p>
            <a:pPr>
              <a:lnSpc>
                <a:spcPts val="6787"/>
              </a:lnSpc>
            </a:pPr>
            <a:r>
              <a:rPr lang="en-US" sz="7541" spc="-346">
                <a:solidFill>
                  <a:srgbClr val="000000"/>
                </a:solidFill>
                <a:latin typeface="Raleway Bold"/>
              </a:rPr>
              <a:t>  DATA  AUGMENTATION</a:t>
            </a:r>
          </a:p>
          <a:p>
            <a:pPr algn="ctr">
              <a:lnSpc>
                <a:spcPts val="6787"/>
              </a:lnSpc>
            </a:pPr>
            <a:r>
              <a:rPr lang="en-US" sz="7541" spc="-346">
                <a:solidFill>
                  <a:srgbClr val="000000"/>
                </a:solidFill>
                <a:latin typeface="Raleway Bold"/>
              </a:rPr>
              <a:t>  FOR</a:t>
            </a:r>
          </a:p>
          <a:p>
            <a:pPr marL="0" lvl="1" indent="0">
              <a:lnSpc>
                <a:spcPts val="6697"/>
              </a:lnSpc>
            </a:pPr>
            <a:r>
              <a:rPr lang="en-US" sz="7441" spc="-342">
                <a:solidFill>
                  <a:srgbClr val="000000"/>
                </a:solidFill>
                <a:latin typeface="Raleway Bold"/>
              </a:rPr>
              <a:t>  IMAGE  CLASSIFICATION</a:t>
            </a:r>
          </a:p>
        </p:txBody>
      </p:sp>
      <p:sp>
        <p:nvSpPr>
          <p:cNvPr id="5" name="TextBox 5"/>
          <p:cNvSpPr txBox="1"/>
          <p:nvPr/>
        </p:nvSpPr>
        <p:spPr>
          <a:xfrm>
            <a:off x="0" y="3812040"/>
            <a:ext cx="10929722" cy="695285"/>
          </a:xfrm>
          <a:prstGeom prst="rect">
            <a:avLst/>
          </a:prstGeom>
        </p:spPr>
        <p:txBody>
          <a:bodyPr lIns="0" tIns="0" rIns="0" bIns="0" rtlCol="0" anchor="t">
            <a:spAutoFit/>
          </a:bodyPr>
          <a:lstStyle/>
          <a:p>
            <a:pPr marL="0" lvl="1" indent="0" algn="ctr">
              <a:lnSpc>
                <a:spcPts val="4950"/>
              </a:lnSpc>
            </a:pPr>
            <a:r>
              <a:rPr lang="en-US" sz="5500" spc="-253">
                <a:solidFill>
                  <a:srgbClr val="000000"/>
                </a:solidFill>
                <a:latin typeface="Raleway Bold"/>
              </a:rPr>
              <a:t>USING GAN</a:t>
            </a:r>
          </a:p>
        </p:txBody>
      </p:sp>
      <p:sp>
        <p:nvSpPr>
          <p:cNvPr id="6" name="TextBox 6"/>
          <p:cNvSpPr txBox="1"/>
          <p:nvPr/>
        </p:nvSpPr>
        <p:spPr>
          <a:xfrm>
            <a:off x="2084972" y="5984589"/>
            <a:ext cx="7201903" cy="3590727"/>
          </a:xfrm>
          <a:prstGeom prst="rect">
            <a:avLst/>
          </a:prstGeom>
        </p:spPr>
        <p:txBody>
          <a:bodyPr wrap="square" lIns="0" tIns="0" rIns="0" bIns="0" rtlCol="0" anchor="t">
            <a:spAutoFit/>
          </a:bodyPr>
          <a:lstStyle/>
          <a:p>
            <a:pPr>
              <a:lnSpc>
                <a:spcPts val="5624"/>
              </a:lnSpc>
            </a:pPr>
            <a:r>
              <a:rPr lang="en-US" sz="4017" spc="-184" dirty="0">
                <a:solidFill>
                  <a:srgbClr val="000000"/>
                </a:solidFill>
                <a:latin typeface="Courgette"/>
              </a:rPr>
              <a:t>PRESENTED BY :</a:t>
            </a:r>
          </a:p>
          <a:p>
            <a:pPr algn="ctr">
              <a:lnSpc>
                <a:spcPts val="5624"/>
              </a:lnSpc>
            </a:pPr>
            <a:r>
              <a:rPr lang="en-US" sz="4017" spc="-184" dirty="0" err="1" smtClean="0">
                <a:solidFill>
                  <a:srgbClr val="00694C"/>
                </a:solidFill>
                <a:latin typeface="Courgette"/>
              </a:rPr>
              <a:t>R.Vishnuraj</a:t>
            </a:r>
            <a:endParaRPr lang="en-US" sz="4017" spc="-184" dirty="0" smtClean="0">
              <a:solidFill>
                <a:srgbClr val="00694C"/>
              </a:solidFill>
              <a:latin typeface="Courgette"/>
            </a:endParaRPr>
          </a:p>
          <a:p>
            <a:pPr algn="ctr">
              <a:lnSpc>
                <a:spcPts val="5624"/>
              </a:lnSpc>
            </a:pPr>
            <a:r>
              <a:rPr lang="en-IN" sz="4017" spc="-184" dirty="0" err="1" smtClean="0">
                <a:solidFill>
                  <a:srgbClr val="00694C"/>
                </a:solidFill>
                <a:latin typeface="Courgette"/>
              </a:rPr>
              <a:t>Reg</a:t>
            </a:r>
            <a:r>
              <a:rPr lang="en-IN" sz="4017" spc="-184" dirty="0" smtClean="0">
                <a:solidFill>
                  <a:srgbClr val="00694C"/>
                </a:solidFill>
                <a:latin typeface="Courgette"/>
              </a:rPr>
              <a:t> No:613521104313</a:t>
            </a:r>
            <a:endParaRPr lang="en-US" sz="4017" spc="-184" dirty="0" smtClean="0">
              <a:solidFill>
                <a:srgbClr val="00694C"/>
              </a:solidFill>
              <a:latin typeface="Courgette"/>
            </a:endParaRPr>
          </a:p>
          <a:p>
            <a:pPr algn="ctr">
              <a:lnSpc>
                <a:spcPts val="5624"/>
              </a:lnSpc>
            </a:pPr>
            <a:r>
              <a:rPr lang="en-IN" sz="4017" spc="-184" dirty="0" smtClean="0">
                <a:solidFill>
                  <a:srgbClr val="00694C"/>
                </a:solidFill>
                <a:latin typeface="Courgette"/>
              </a:rPr>
              <a:t>Government college of engineering, </a:t>
            </a:r>
            <a:r>
              <a:rPr lang="en-IN" sz="4017" spc="-184" dirty="0" err="1" smtClean="0">
                <a:solidFill>
                  <a:srgbClr val="00694C"/>
                </a:solidFill>
                <a:latin typeface="Courgette"/>
              </a:rPr>
              <a:t>Dharmapuri</a:t>
            </a:r>
            <a:r>
              <a:rPr lang="en-IN" sz="4017" spc="-184" dirty="0" smtClean="0">
                <a:solidFill>
                  <a:srgbClr val="00694C"/>
                </a:solidFill>
                <a:latin typeface="Courgette"/>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326596" y="2131382"/>
            <a:ext cx="13454470" cy="752462"/>
          </a:xfrm>
          <a:prstGeom prst="rect">
            <a:avLst/>
          </a:prstGeom>
        </p:spPr>
        <p:txBody>
          <a:bodyPr lIns="0" tIns="0" rIns="0" bIns="0" rtlCol="0" anchor="t">
            <a:spAutoFit/>
          </a:bodyPr>
          <a:lstStyle/>
          <a:p>
            <a:pPr marL="0" lvl="1" indent="0">
              <a:lnSpc>
                <a:spcPts val="5400"/>
              </a:lnSpc>
            </a:pPr>
            <a:r>
              <a:rPr lang="en-US" sz="6000" u="sng" spc="-276">
                <a:solidFill>
                  <a:srgbClr val="00694C"/>
                </a:solidFill>
                <a:latin typeface="Raleway Medium"/>
              </a:rPr>
              <a:t>ALGORITHM &amp; DEPLOYMENT (Contd.)</a:t>
            </a:r>
          </a:p>
        </p:txBody>
      </p:sp>
      <p:sp>
        <p:nvSpPr>
          <p:cNvPr id="3" name="TextBox 3"/>
          <p:cNvSpPr txBox="1"/>
          <p:nvPr/>
        </p:nvSpPr>
        <p:spPr>
          <a:xfrm>
            <a:off x="843004" y="3943922"/>
            <a:ext cx="16601991" cy="5314378"/>
          </a:xfrm>
          <a:prstGeom prst="rect">
            <a:avLst/>
          </a:prstGeom>
        </p:spPr>
        <p:txBody>
          <a:bodyPr lIns="0" tIns="0" rIns="0" bIns="0" rtlCol="0" anchor="t">
            <a:spAutoFit/>
          </a:bodyPr>
          <a:lstStyle/>
          <a:p>
            <a:pPr>
              <a:lnSpc>
                <a:spcPts val="4200"/>
              </a:lnSpc>
            </a:pPr>
            <a:r>
              <a:rPr lang="en-US" sz="3000" spc="-138">
                <a:solidFill>
                  <a:srgbClr val="000000"/>
                </a:solidFill>
                <a:latin typeface="Courgette"/>
              </a:rPr>
              <a:t>Model Deployment:</a:t>
            </a:r>
          </a:p>
          <a:p>
            <a:pPr marL="647700" lvl="1" indent="-323850">
              <a:lnSpc>
                <a:spcPts val="4200"/>
              </a:lnSpc>
              <a:buFont typeface="Arial"/>
              <a:buChar char="•"/>
            </a:pPr>
            <a:r>
              <a:rPr lang="en-US" sz="3000" spc="-138">
                <a:solidFill>
                  <a:srgbClr val="00694C"/>
                </a:solidFill>
                <a:latin typeface="Courgette"/>
              </a:rPr>
              <a:t>Deploy trained classification model for inference. Integrate the model into production systems or applications. Provide necessary APIs for model integration and usage.</a:t>
            </a:r>
          </a:p>
          <a:p>
            <a:pPr>
              <a:lnSpc>
                <a:spcPts val="4200"/>
              </a:lnSpc>
            </a:pPr>
            <a:endParaRPr/>
          </a:p>
          <a:p>
            <a:pPr>
              <a:lnSpc>
                <a:spcPts val="4200"/>
              </a:lnSpc>
              <a:spcBef>
                <a:spcPct val="0"/>
              </a:spcBef>
            </a:pPr>
            <a:r>
              <a:rPr lang="en-US" sz="3000" spc="-138">
                <a:solidFill>
                  <a:srgbClr val="00694C"/>
                </a:solidFill>
                <a:latin typeface="Courgette"/>
              </a:rPr>
              <a:t>For deployment, the trained classification model is deployed into production environments, leveraging GPU-accelerated hardware for efficient inference. The model's functionality is exposed through APIs for seamless integration with other systems or applications. Continuous monitoring and maintenance ensure optimal performance, with periodic updates and retraining to adapt to evolving data distributions and maintain accuracy. Overall, this approach enhances the classification model's accuracy by leveraging GANs for data augmentation, improving its performance in real-world image classification tasks.</a:t>
            </a:r>
          </a:p>
        </p:txBody>
      </p:sp>
      <p:sp>
        <p:nvSpPr>
          <p:cNvPr id="4" name="Freeform 4"/>
          <p:cNvSpPr/>
          <p:nvPr/>
        </p:nvSpPr>
        <p:spPr>
          <a:xfrm>
            <a:off x="89629" y="0"/>
            <a:ext cx="3236967" cy="2883843"/>
          </a:xfrm>
          <a:custGeom>
            <a:avLst/>
            <a:gdLst/>
            <a:ahLst/>
            <a:cxnLst/>
            <a:rect l="l" t="t" r="r" b="b"/>
            <a:pathLst>
              <a:path w="3236967" h="2883843">
                <a:moveTo>
                  <a:pt x="0" y="0"/>
                </a:moveTo>
                <a:lnTo>
                  <a:pt x="3236967" y="0"/>
                </a:lnTo>
                <a:lnTo>
                  <a:pt x="3236967" y="2883843"/>
                </a:lnTo>
                <a:lnTo>
                  <a:pt x="0" y="28838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98684" y="1975103"/>
            <a:ext cx="7167136" cy="4688896"/>
          </a:xfrm>
          <a:custGeom>
            <a:avLst/>
            <a:gdLst/>
            <a:ahLst/>
            <a:cxnLst/>
            <a:rect l="l" t="t" r="r" b="b"/>
            <a:pathLst>
              <a:path w="7167136" h="4688896">
                <a:moveTo>
                  <a:pt x="0" y="0"/>
                </a:moveTo>
                <a:lnTo>
                  <a:pt x="7167136" y="0"/>
                </a:lnTo>
                <a:lnTo>
                  <a:pt x="7167136" y="4688896"/>
                </a:lnTo>
                <a:lnTo>
                  <a:pt x="0" y="4688896"/>
                </a:lnTo>
                <a:lnTo>
                  <a:pt x="0" y="0"/>
                </a:lnTo>
                <a:close/>
              </a:path>
            </a:pathLst>
          </a:custGeom>
          <a:blipFill>
            <a:blip r:embed="rId2"/>
            <a:stretch>
              <a:fillRect l="-194" r="-194"/>
            </a:stretch>
          </a:blipFill>
        </p:spPr>
      </p:sp>
      <p:sp>
        <p:nvSpPr>
          <p:cNvPr id="3" name="Freeform 3"/>
          <p:cNvSpPr/>
          <p:nvPr/>
        </p:nvSpPr>
        <p:spPr>
          <a:xfrm>
            <a:off x="13225431" y="1638263"/>
            <a:ext cx="4576182" cy="5708950"/>
          </a:xfrm>
          <a:custGeom>
            <a:avLst/>
            <a:gdLst/>
            <a:ahLst/>
            <a:cxnLst/>
            <a:rect l="l" t="t" r="r" b="b"/>
            <a:pathLst>
              <a:path w="4576182" h="5708950">
                <a:moveTo>
                  <a:pt x="0" y="0"/>
                </a:moveTo>
                <a:lnTo>
                  <a:pt x="4576183" y="0"/>
                </a:lnTo>
                <a:lnTo>
                  <a:pt x="4576183" y="5708951"/>
                </a:lnTo>
                <a:lnTo>
                  <a:pt x="0" y="5708951"/>
                </a:lnTo>
                <a:lnTo>
                  <a:pt x="0" y="0"/>
                </a:lnTo>
                <a:close/>
              </a:path>
            </a:pathLst>
          </a:custGeom>
          <a:blipFill>
            <a:blip r:embed="rId3"/>
            <a:stretch>
              <a:fillRect/>
            </a:stretch>
          </a:blipFill>
        </p:spPr>
      </p:sp>
      <p:sp>
        <p:nvSpPr>
          <p:cNvPr id="4" name="Freeform 4"/>
          <p:cNvSpPr/>
          <p:nvPr/>
        </p:nvSpPr>
        <p:spPr>
          <a:xfrm>
            <a:off x="7983203" y="3599996"/>
            <a:ext cx="4624845" cy="5658304"/>
          </a:xfrm>
          <a:custGeom>
            <a:avLst/>
            <a:gdLst/>
            <a:ahLst/>
            <a:cxnLst/>
            <a:rect l="l" t="t" r="r" b="b"/>
            <a:pathLst>
              <a:path w="4624845" h="5658304">
                <a:moveTo>
                  <a:pt x="0" y="0"/>
                </a:moveTo>
                <a:lnTo>
                  <a:pt x="4624845" y="0"/>
                </a:lnTo>
                <a:lnTo>
                  <a:pt x="4624845" y="5658304"/>
                </a:lnTo>
                <a:lnTo>
                  <a:pt x="0" y="5658304"/>
                </a:lnTo>
                <a:lnTo>
                  <a:pt x="0" y="0"/>
                </a:lnTo>
                <a:close/>
              </a:path>
            </a:pathLst>
          </a:custGeom>
          <a:blipFill>
            <a:blip r:embed="rId4"/>
            <a:stretch>
              <a:fillRect/>
            </a:stretch>
          </a:blipFill>
        </p:spPr>
      </p:sp>
      <p:sp>
        <p:nvSpPr>
          <p:cNvPr id="5" name="TextBox 5"/>
          <p:cNvSpPr txBox="1"/>
          <p:nvPr/>
        </p:nvSpPr>
        <p:spPr>
          <a:xfrm>
            <a:off x="1898011" y="638212"/>
            <a:ext cx="13856669" cy="1000052"/>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RESULT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520120" y="2289025"/>
            <a:ext cx="4351899" cy="5429149"/>
          </a:xfrm>
          <a:custGeom>
            <a:avLst/>
            <a:gdLst/>
            <a:ahLst/>
            <a:cxnLst/>
            <a:rect l="l" t="t" r="r" b="b"/>
            <a:pathLst>
              <a:path w="4351899" h="5429149">
                <a:moveTo>
                  <a:pt x="0" y="0"/>
                </a:moveTo>
                <a:lnTo>
                  <a:pt x="4351899" y="0"/>
                </a:lnTo>
                <a:lnTo>
                  <a:pt x="4351899" y="5429149"/>
                </a:lnTo>
                <a:lnTo>
                  <a:pt x="0" y="5429149"/>
                </a:lnTo>
                <a:lnTo>
                  <a:pt x="0" y="0"/>
                </a:lnTo>
                <a:close/>
              </a:path>
            </a:pathLst>
          </a:custGeom>
          <a:blipFill>
            <a:blip r:embed="rId2"/>
            <a:stretch>
              <a:fillRect/>
            </a:stretch>
          </a:blipFill>
        </p:spPr>
      </p:sp>
      <p:sp>
        <p:nvSpPr>
          <p:cNvPr id="3" name="Freeform 3"/>
          <p:cNvSpPr/>
          <p:nvPr/>
        </p:nvSpPr>
        <p:spPr>
          <a:xfrm>
            <a:off x="6419234" y="3291866"/>
            <a:ext cx="4814224" cy="6180974"/>
          </a:xfrm>
          <a:custGeom>
            <a:avLst/>
            <a:gdLst/>
            <a:ahLst/>
            <a:cxnLst/>
            <a:rect l="l" t="t" r="r" b="b"/>
            <a:pathLst>
              <a:path w="4814224" h="6180974">
                <a:moveTo>
                  <a:pt x="0" y="0"/>
                </a:moveTo>
                <a:lnTo>
                  <a:pt x="4814224" y="0"/>
                </a:lnTo>
                <a:lnTo>
                  <a:pt x="4814224" y="6180974"/>
                </a:lnTo>
                <a:lnTo>
                  <a:pt x="0" y="6180974"/>
                </a:lnTo>
                <a:lnTo>
                  <a:pt x="0" y="0"/>
                </a:lnTo>
                <a:close/>
              </a:path>
            </a:pathLst>
          </a:custGeom>
          <a:blipFill>
            <a:blip r:embed="rId3"/>
            <a:stretch>
              <a:fillRect/>
            </a:stretch>
          </a:blipFill>
        </p:spPr>
      </p:sp>
      <p:sp>
        <p:nvSpPr>
          <p:cNvPr id="4" name="Freeform 4"/>
          <p:cNvSpPr/>
          <p:nvPr/>
        </p:nvSpPr>
        <p:spPr>
          <a:xfrm>
            <a:off x="12837376" y="1505097"/>
            <a:ext cx="4654781" cy="6213077"/>
          </a:xfrm>
          <a:custGeom>
            <a:avLst/>
            <a:gdLst/>
            <a:ahLst/>
            <a:cxnLst/>
            <a:rect l="l" t="t" r="r" b="b"/>
            <a:pathLst>
              <a:path w="4654781" h="6213077">
                <a:moveTo>
                  <a:pt x="0" y="0"/>
                </a:moveTo>
                <a:lnTo>
                  <a:pt x="4654781" y="0"/>
                </a:lnTo>
                <a:lnTo>
                  <a:pt x="4654781" y="6213077"/>
                </a:lnTo>
                <a:lnTo>
                  <a:pt x="0" y="6213077"/>
                </a:lnTo>
                <a:lnTo>
                  <a:pt x="0" y="0"/>
                </a:lnTo>
                <a:close/>
              </a:path>
            </a:pathLst>
          </a:custGeom>
          <a:blipFill>
            <a:blip r:embed="rId4"/>
            <a:stretch>
              <a:fillRect/>
            </a:stretch>
          </a:blipFill>
        </p:spPr>
      </p:sp>
      <p:sp>
        <p:nvSpPr>
          <p:cNvPr id="5" name="TextBox 5"/>
          <p:cNvSpPr txBox="1"/>
          <p:nvPr/>
        </p:nvSpPr>
        <p:spPr>
          <a:xfrm>
            <a:off x="1898011" y="638212"/>
            <a:ext cx="13856669" cy="1000052"/>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RESULT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974602" y="8426754"/>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4" name="TextBox 4"/>
          <p:cNvSpPr txBox="1"/>
          <p:nvPr/>
        </p:nvSpPr>
        <p:spPr>
          <a:xfrm>
            <a:off x="5758663" y="866775"/>
            <a:ext cx="6281976" cy="1377889"/>
          </a:xfrm>
          <a:prstGeom prst="rect">
            <a:avLst/>
          </a:prstGeom>
        </p:spPr>
        <p:txBody>
          <a:bodyPr lIns="0" tIns="0" rIns="0" bIns="0" rtlCol="0" anchor="t">
            <a:spAutoFit/>
          </a:bodyPr>
          <a:lstStyle/>
          <a:p>
            <a:pPr algn="ctr">
              <a:lnSpc>
                <a:spcPts val="11200"/>
              </a:lnSpc>
              <a:spcBef>
                <a:spcPct val="0"/>
              </a:spcBef>
            </a:pPr>
            <a:r>
              <a:rPr lang="en-US" sz="8000" u="sng" spc="-368">
                <a:solidFill>
                  <a:srgbClr val="00694C"/>
                </a:solidFill>
                <a:latin typeface="Raleway Bold"/>
              </a:rPr>
              <a:t>CONCLUSION</a:t>
            </a:r>
          </a:p>
        </p:txBody>
      </p:sp>
      <p:sp>
        <p:nvSpPr>
          <p:cNvPr id="5" name="TextBox 5"/>
          <p:cNvSpPr txBox="1"/>
          <p:nvPr/>
        </p:nvSpPr>
        <p:spPr>
          <a:xfrm>
            <a:off x="905308" y="3064794"/>
            <a:ext cx="16477383" cy="9405776"/>
          </a:xfrm>
          <a:prstGeom prst="rect">
            <a:avLst/>
          </a:prstGeom>
        </p:spPr>
        <p:txBody>
          <a:bodyPr lIns="0" tIns="0" rIns="0" bIns="0" rtlCol="0" anchor="t">
            <a:spAutoFit/>
          </a:bodyPr>
          <a:lstStyle/>
          <a:p>
            <a:pPr algn="ctr">
              <a:lnSpc>
                <a:spcPts val="4144"/>
              </a:lnSpc>
            </a:pPr>
            <a:r>
              <a:rPr lang="en-US" sz="2800" spc="-128">
                <a:solidFill>
                  <a:srgbClr val="00694C"/>
                </a:solidFill>
                <a:latin typeface="Courgette"/>
              </a:rPr>
              <a:t>In conclusion, the implementation of data augmentation for image classification using Generative Adversarial Networks (GANs) offers a powerful solution to enhance the performance and robustness of classification models. By leveraging GANs to generate realistic synthetic images, coupled with traditional augmentation techniques, we can significantly expand the diversity and size of the training dataset. This augmentation process equips the classification model with a more comprehensive understanding of the underlying data distribution, leading to improved accuracy and generalization capabilities. Furthermore, the deployment of such augmented models into production environments facilitates better real-world performance, enabling more accurate classification of images in various applications and domains. As we continue to refine and innovate in the realm of data augmentation with GANs, we unlock new possibilities for advancing image classification technology and addressing complex challenges across industries. Through diligent implementation and ongoing refinement, data augmentation using GANs stands poised to remain a cornerstone technique for enhancing the efficacy of image classification systems in the future.</a:t>
            </a:r>
          </a:p>
          <a:p>
            <a:pPr algn="ctr">
              <a:lnSpc>
                <a:spcPts val="4144"/>
              </a:lnSpc>
            </a:pPr>
            <a:endParaRPr/>
          </a:p>
          <a:p>
            <a:pPr algn="ctr">
              <a:lnSpc>
                <a:spcPts val="4144"/>
              </a:lnSpc>
            </a:pPr>
            <a:endParaRPr/>
          </a:p>
          <a:p>
            <a:pPr algn="ctr">
              <a:lnSpc>
                <a:spcPts val="4144"/>
              </a:lnSpc>
            </a:pPr>
            <a:endParaRPr/>
          </a:p>
          <a:p>
            <a:pPr algn="ctr">
              <a:lnSpc>
                <a:spcPts val="4144"/>
              </a:lnSpc>
            </a:pPr>
            <a:endParaRPr/>
          </a:p>
          <a:p>
            <a:pPr algn="ctr">
              <a:lnSpc>
                <a:spcPts val="4144"/>
              </a:lnSpc>
            </a:pPr>
            <a:endParaRPr/>
          </a:p>
          <a:p>
            <a:pPr algn="ctr">
              <a:lnSpc>
                <a:spcPts val="4144"/>
              </a:lnSpc>
            </a:pPr>
            <a:endParaRPr/>
          </a:p>
          <a:p>
            <a:pPr algn="ctr">
              <a:lnSpc>
                <a:spcPts val="4144"/>
              </a:lnSpc>
            </a:pPr>
            <a:endParaRPr/>
          </a:p>
        </p:txBody>
      </p:sp>
      <p:sp>
        <p:nvSpPr>
          <p:cNvPr id="6" name="Freeform 6"/>
          <p:cNvSpPr/>
          <p:nvPr/>
        </p:nvSpPr>
        <p:spPr>
          <a:xfrm>
            <a:off x="15607797" y="0"/>
            <a:ext cx="2680203" cy="2978003"/>
          </a:xfrm>
          <a:custGeom>
            <a:avLst/>
            <a:gdLst/>
            <a:ahLst/>
            <a:cxnLst/>
            <a:rect l="l" t="t" r="r" b="b"/>
            <a:pathLst>
              <a:path w="2680203" h="2978003">
                <a:moveTo>
                  <a:pt x="0" y="0"/>
                </a:moveTo>
                <a:lnTo>
                  <a:pt x="2680203" y="0"/>
                </a:lnTo>
                <a:lnTo>
                  <a:pt x="2680203" y="2978003"/>
                </a:lnTo>
                <a:lnTo>
                  <a:pt x="0" y="29780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1247775"/>
            <a:ext cx="16040100" cy="1000052"/>
          </a:xfrm>
          <a:prstGeom prst="rect">
            <a:avLst/>
          </a:prstGeom>
        </p:spPr>
        <p:txBody>
          <a:bodyPr lIns="0" tIns="0" rIns="0" bIns="0" rtlCol="0" anchor="t">
            <a:spAutoFit/>
          </a:bodyPr>
          <a:lstStyle/>
          <a:p>
            <a:pPr marL="0" lvl="1" indent="0" algn="ctr">
              <a:lnSpc>
                <a:spcPts val="7200"/>
              </a:lnSpc>
            </a:pPr>
            <a:r>
              <a:rPr lang="en-US" sz="8000" u="sng" spc="-368">
                <a:solidFill>
                  <a:srgbClr val="00694C"/>
                </a:solidFill>
                <a:latin typeface="Raleway Medium"/>
              </a:rPr>
              <a:t>REFERENCE</a:t>
            </a:r>
          </a:p>
        </p:txBody>
      </p:sp>
      <p:sp>
        <p:nvSpPr>
          <p:cNvPr id="3" name="TextBox 3"/>
          <p:cNvSpPr txBox="1"/>
          <p:nvPr/>
        </p:nvSpPr>
        <p:spPr>
          <a:xfrm>
            <a:off x="817325" y="3227976"/>
            <a:ext cx="16653351" cy="3397100"/>
          </a:xfrm>
          <a:prstGeom prst="rect">
            <a:avLst/>
          </a:prstGeom>
        </p:spPr>
        <p:txBody>
          <a:bodyPr lIns="0" tIns="0" rIns="0" bIns="0" rtlCol="0" anchor="t">
            <a:spAutoFit/>
          </a:bodyPr>
          <a:lstStyle/>
          <a:p>
            <a:pPr marL="604519" lvl="1" indent="-302260">
              <a:lnSpc>
                <a:spcPts val="4507"/>
              </a:lnSpc>
              <a:buFont typeface="Arial"/>
              <a:buChar char="•"/>
            </a:pPr>
            <a:r>
              <a:rPr lang="en-US" sz="2799">
                <a:solidFill>
                  <a:srgbClr val="00694C"/>
                </a:solidFill>
                <a:latin typeface="Courgette"/>
              </a:rPr>
              <a:t>Shorten, C., &amp; Khoshgoftaar, T. M. (2019). A survey on image data augmentation for deep learning. Journal of Big Data</a:t>
            </a:r>
          </a:p>
          <a:p>
            <a:pPr marL="604519" lvl="1" indent="-302260">
              <a:lnSpc>
                <a:spcPts val="4507"/>
              </a:lnSpc>
              <a:buFont typeface="Arial"/>
              <a:buChar char="•"/>
            </a:pPr>
            <a:r>
              <a:rPr lang="en-US" sz="2799">
                <a:solidFill>
                  <a:srgbClr val="00694C"/>
                </a:solidFill>
                <a:latin typeface="Courgette"/>
              </a:rPr>
              <a:t>TensorFlow Documentation: </a:t>
            </a:r>
            <a:r>
              <a:rPr lang="en-US" sz="2799" u="sng">
                <a:solidFill>
                  <a:srgbClr val="00694C"/>
                </a:solidFill>
                <a:latin typeface="Courgette"/>
                <a:hlinkClick r:id="rId2" tooltip="https://www.tensorflow.org/"/>
              </a:rPr>
              <a:t>https://www.tensorflow.org/</a:t>
            </a:r>
          </a:p>
          <a:p>
            <a:pPr marL="604519" lvl="1" indent="-302260">
              <a:lnSpc>
                <a:spcPts val="4507"/>
              </a:lnSpc>
              <a:buFont typeface="Arial"/>
              <a:buChar char="•"/>
            </a:pPr>
            <a:r>
              <a:rPr lang="en-US" sz="2799">
                <a:solidFill>
                  <a:srgbClr val="00694C"/>
                </a:solidFill>
                <a:latin typeface="Courgette"/>
              </a:rPr>
              <a:t>PyTorch Documentation: </a:t>
            </a:r>
            <a:r>
              <a:rPr lang="en-US" sz="2799" u="sng">
                <a:solidFill>
                  <a:srgbClr val="00694C"/>
                </a:solidFill>
                <a:latin typeface="Courgette"/>
                <a:hlinkClick r:id="rId3" tooltip="https://pytorch.org/docs/stable/index.html"/>
              </a:rPr>
              <a:t>https://pytorch.org/docs/stable/index.html</a:t>
            </a:r>
          </a:p>
          <a:p>
            <a:pPr marL="604519" lvl="1" indent="-302260">
              <a:lnSpc>
                <a:spcPts val="4507"/>
              </a:lnSpc>
              <a:buFont typeface="Arial"/>
              <a:buChar char="•"/>
            </a:pPr>
            <a:r>
              <a:rPr lang="en-US" sz="2799">
                <a:solidFill>
                  <a:srgbClr val="00694C"/>
                </a:solidFill>
                <a:latin typeface="Courgette"/>
              </a:rPr>
              <a:t>MNIST Database: </a:t>
            </a:r>
            <a:r>
              <a:rPr lang="en-US" sz="2799" u="sng">
                <a:solidFill>
                  <a:srgbClr val="00694C"/>
                </a:solidFill>
                <a:latin typeface="Courgette"/>
                <a:hlinkClick r:id="rId4" tooltip="http://yann.lecun.com/exdb/mnist/"/>
              </a:rPr>
              <a:t>http://yann.lecun.com/exdb/mnist/</a:t>
            </a:r>
          </a:p>
          <a:p>
            <a:pPr marL="604519" lvl="1" indent="-302260">
              <a:lnSpc>
                <a:spcPts val="4507"/>
              </a:lnSpc>
              <a:spcBef>
                <a:spcPct val="0"/>
              </a:spcBef>
              <a:buFont typeface="Arial"/>
              <a:buChar char="•"/>
            </a:pPr>
            <a:r>
              <a:rPr lang="en-US" sz="2799">
                <a:solidFill>
                  <a:srgbClr val="00694C"/>
                </a:solidFill>
                <a:latin typeface="Courgette"/>
              </a:rPr>
              <a:t>Unsupervised Representation learning : </a:t>
            </a:r>
            <a:r>
              <a:rPr lang="en-US" sz="2799" u="sng">
                <a:solidFill>
                  <a:srgbClr val="00694C"/>
                </a:solidFill>
                <a:latin typeface="Courgette"/>
                <a:hlinkClick r:id="rId5" tooltip="https://arxiv.org/abs/1511.06434"/>
              </a:rPr>
              <a:t>https://arxiv.org/abs/1511.06434</a:t>
            </a:r>
          </a:p>
        </p:txBody>
      </p:sp>
      <p:sp>
        <p:nvSpPr>
          <p:cNvPr id="4" name="Freeform 4"/>
          <p:cNvSpPr/>
          <p:nvPr/>
        </p:nvSpPr>
        <p:spPr>
          <a:xfrm>
            <a:off x="15813279" y="6266377"/>
            <a:ext cx="2390443" cy="4020623"/>
          </a:xfrm>
          <a:custGeom>
            <a:avLst/>
            <a:gdLst/>
            <a:ahLst/>
            <a:cxnLst/>
            <a:rect l="l" t="t" r="r" b="b"/>
            <a:pathLst>
              <a:path w="2390443" h="4020623">
                <a:moveTo>
                  <a:pt x="0" y="0"/>
                </a:moveTo>
                <a:lnTo>
                  <a:pt x="2390444" y="0"/>
                </a:lnTo>
                <a:lnTo>
                  <a:pt x="2390444" y="4020623"/>
                </a:lnTo>
                <a:lnTo>
                  <a:pt x="0" y="40206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4" name="TextBox 4"/>
          <p:cNvSpPr txBox="1"/>
          <p:nvPr/>
        </p:nvSpPr>
        <p:spPr>
          <a:xfrm>
            <a:off x="3855192" y="1247775"/>
            <a:ext cx="9779565" cy="1000052"/>
          </a:xfrm>
          <a:prstGeom prst="rect">
            <a:avLst/>
          </a:prstGeom>
        </p:spPr>
        <p:txBody>
          <a:bodyPr lIns="0" tIns="0" rIns="0" bIns="0" rtlCol="0" anchor="t">
            <a:spAutoFit/>
          </a:bodyPr>
          <a:lstStyle/>
          <a:p>
            <a:pPr marL="0" lvl="1" indent="0" algn="ctr">
              <a:lnSpc>
                <a:spcPts val="7200"/>
              </a:lnSpc>
            </a:pPr>
            <a:r>
              <a:rPr lang="en-US" sz="8000" u="sng" spc="-368">
                <a:solidFill>
                  <a:srgbClr val="00694C"/>
                </a:solidFill>
                <a:latin typeface="Raleway Medium"/>
              </a:rPr>
              <a:t>AGENDA</a:t>
            </a:r>
          </a:p>
        </p:txBody>
      </p:sp>
      <p:sp>
        <p:nvSpPr>
          <p:cNvPr id="5" name="TextBox 5"/>
          <p:cNvSpPr txBox="1"/>
          <p:nvPr/>
        </p:nvSpPr>
        <p:spPr>
          <a:xfrm>
            <a:off x="3855192" y="2523773"/>
            <a:ext cx="10577617" cy="7171423"/>
          </a:xfrm>
          <a:prstGeom prst="rect">
            <a:avLst/>
          </a:prstGeom>
        </p:spPr>
        <p:txBody>
          <a:bodyPr lIns="0" tIns="0" rIns="0" bIns="0" rtlCol="0" anchor="t">
            <a:spAutoFit/>
          </a:bodyPr>
          <a:lstStyle/>
          <a:p>
            <a:pPr marL="975869" lvl="1" indent="-487934">
              <a:lnSpc>
                <a:spcPts val="6328"/>
              </a:lnSpc>
              <a:buFont typeface="Arial"/>
              <a:buChar char="•"/>
            </a:pPr>
            <a:r>
              <a:rPr lang="en-US" sz="4520">
                <a:solidFill>
                  <a:srgbClr val="00694C"/>
                </a:solidFill>
                <a:latin typeface="Courgette"/>
              </a:rPr>
              <a:t>Problem Statement</a:t>
            </a:r>
          </a:p>
          <a:p>
            <a:pPr marL="975869" lvl="1" indent="-487934">
              <a:lnSpc>
                <a:spcPts val="6328"/>
              </a:lnSpc>
              <a:buFont typeface="Arial"/>
              <a:buChar char="•"/>
            </a:pPr>
            <a:r>
              <a:rPr lang="en-US" sz="4520">
                <a:solidFill>
                  <a:srgbClr val="00694C"/>
                </a:solidFill>
                <a:latin typeface="Courgette"/>
              </a:rPr>
              <a:t>Proposed Solution/System</a:t>
            </a:r>
          </a:p>
          <a:p>
            <a:pPr marL="975869" lvl="1" indent="-487934">
              <a:lnSpc>
                <a:spcPts val="6328"/>
              </a:lnSpc>
              <a:buFont typeface="Arial"/>
              <a:buChar char="•"/>
            </a:pPr>
            <a:r>
              <a:rPr lang="en-US" sz="4520">
                <a:solidFill>
                  <a:srgbClr val="00694C"/>
                </a:solidFill>
                <a:latin typeface="Courgette"/>
              </a:rPr>
              <a:t>Who are the end users</a:t>
            </a:r>
          </a:p>
          <a:p>
            <a:pPr marL="975869" lvl="1" indent="-487934">
              <a:lnSpc>
                <a:spcPts val="6328"/>
              </a:lnSpc>
              <a:buFont typeface="Arial"/>
              <a:buChar char="•"/>
            </a:pPr>
            <a:r>
              <a:rPr lang="en-US" sz="4520">
                <a:solidFill>
                  <a:srgbClr val="00694C"/>
                </a:solidFill>
                <a:latin typeface="Courgette"/>
              </a:rPr>
              <a:t>The WOW in my solution</a:t>
            </a:r>
          </a:p>
          <a:p>
            <a:pPr marL="975869" lvl="1" indent="-487934">
              <a:lnSpc>
                <a:spcPts val="6328"/>
              </a:lnSpc>
              <a:buFont typeface="Arial"/>
              <a:buChar char="•"/>
            </a:pPr>
            <a:r>
              <a:rPr lang="en-US" sz="4520">
                <a:solidFill>
                  <a:srgbClr val="00694C"/>
                </a:solidFill>
                <a:latin typeface="Courgette"/>
              </a:rPr>
              <a:t>System Development Approach</a:t>
            </a:r>
          </a:p>
          <a:p>
            <a:pPr marL="975869" lvl="1" indent="-487934">
              <a:lnSpc>
                <a:spcPts val="6328"/>
              </a:lnSpc>
              <a:buFont typeface="Arial"/>
              <a:buChar char="•"/>
            </a:pPr>
            <a:r>
              <a:rPr lang="en-US" sz="4520">
                <a:solidFill>
                  <a:srgbClr val="00694C"/>
                </a:solidFill>
                <a:latin typeface="Courgette"/>
              </a:rPr>
              <a:t>Algorithm &amp; Deployment</a:t>
            </a:r>
          </a:p>
          <a:p>
            <a:pPr marL="975869" lvl="1" indent="-487934">
              <a:lnSpc>
                <a:spcPts val="6328"/>
              </a:lnSpc>
              <a:buFont typeface="Arial"/>
              <a:buChar char="•"/>
            </a:pPr>
            <a:r>
              <a:rPr lang="en-US" sz="4520">
                <a:solidFill>
                  <a:srgbClr val="00694C"/>
                </a:solidFill>
                <a:latin typeface="Courgette"/>
              </a:rPr>
              <a:t>Result</a:t>
            </a:r>
          </a:p>
          <a:p>
            <a:pPr marL="975869" lvl="1" indent="-487934">
              <a:lnSpc>
                <a:spcPts val="6328"/>
              </a:lnSpc>
              <a:buFont typeface="Arial"/>
              <a:buChar char="•"/>
            </a:pPr>
            <a:r>
              <a:rPr lang="en-US" sz="4520">
                <a:solidFill>
                  <a:srgbClr val="00694C"/>
                </a:solidFill>
                <a:latin typeface="Courgette"/>
              </a:rPr>
              <a:t>Conclusion </a:t>
            </a:r>
          </a:p>
          <a:p>
            <a:pPr marL="975869" lvl="1" indent="-487934">
              <a:lnSpc>
                <a:spcPts val="6328"/>
              </a:lnSpc>
              <a:buFont typeface="Arial"/>
              <a:buChar char="•"/>
            </a:pPr>
            <a:r>
              <a:rPr lang="en-US" sz="4520">
                <a:solidFill>
                  <a:srgbClr val="00694C"/>
                </a:solidFill>
                <a:latin typeface="Courgette"/>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083564" y="1247775"/>
            <a:ext cx="10805050" cy="1000052"/>
          </a:xfrm>
          <a:prstGeom prst="rect">
            <a:avLst/>
          </a:prstGeom>
        </p:spPr>
        <p:txBody>
          <a:bodyPr lIns="0" tIns="0" rIns="0" bIns="0" rtlCol="0" anchor="t">
            <a:spAutoFit/>
          </a:bodyPr>
          <a:lstStyle/>
          <a:p>
            <a:pPr marL="0" lvl="1" indent="0">
              <a:lnSpc>
                <a:spcPts val="7200"/>
              </a:lnSpc>
            </a:pPr>
            <a:r>
              <a:rPr lang="en-US" sz="8000" u="sng" spc="-368">
                <a:solidFill>
                  <a:srgbClr val="00694C"/>
                </a:solidFill>
                <a:latin typeface="Raleway Medium"/>
              </a:rPr>
              <a:t>PROBLEM  STATEMENT</a:t>
            </a:r>
          </a:p>
        </p:txBody>
      </p:sp>
      <p:sp>
        <p:nvSpPr>
          <p:cNvPr id="3" name="TextBox 3"/>
          <p:cNvSpPr txBox="1"/>
          <p:nvPr/>
        </p:nvSpPr>
        <p:spPr>
          <a:xfrm>
            <a:off x="2732019" y="2830533"/>
            <a:ext cx="14209627" cy="5220755"/>
          </a:xfrm>
          <a:prstGeom prst="rect">
            <a:avLst/>
          </a:prstGeom>
        </p:spPr>
        <p:txBody>
          <a:bodyPr lIns="0" tIns="0" rIns="0" bIns="0" rtlCol="0" anchor="t">
            <a:spAutoFit/>
          </a:bodyPr>
          <a:lstStyle/>
          <a:p>
            <a:pPr>
              <a:lnSpc>
                <a:spcPts val="5179"/>
              </a:lnSpc>
            </a:pPr>
            <a:r>
              <a:rPr lang="en-US" sz="3699">
                <a:solidFill>
                  <a:srgbClr val="00694C"/>
                </a:solidFill>
                <a:latin typeface="Courgette"/>
              </a:rPr>
              <a:t>Generating diverse and labeled datasets for image</a:t>
            </a:r>
          </a:p>
          <a:p>
            <a:pPr>
              <a:lnSpc>
                <a:spcPts val="5179"/>
              </a:lnSpc>
              <a:spcBef>
                <a:spcPct val="0"/>
              </a:spcBef>
            </a:pPr>
            <a:r>
              <a:rPr lang="en-US" sz="3699">
                <a:solidFill>
                  <a:srgbClr val="00694C"/>
                </a:solidFill>
                <a:latin typeface="Courgette"/>
              </a:rPr>
              <a:t>classification with generative AI can be difficult and expensive. Current data augmentation methods might not fully capture complex variations, resulting in limited model performance. We need better techniques that fit generative AI, preserving important information and seamlessly working with existing models. These improvements will make models stronger, boost image classification accuracy, and open doors for new applications.</a:t>
            </a:r>
          </a:p>
        </p:txBody>
      </p:sp>
      <p:sp>
        <p:nvSpPr>
          <p:cNvPr id="4" name="Freeform 4"/>
          <p:cNvSpPr/>
          <p:nvPr/>
        </p:nvSpPr>
        <p:spPr>
          <a:xfrm>
            <a:off x="0" y="7640757"/>
            <a:ext cx="3741475" cy="2646243"/>
          </a:xfrm>
          <a:custGeom>
            <a:avLst/>
            <a:gdLst/>
            <a:ahLst/>
            <a:cxnLst/>
            <a:rect l="l" t="t" r="r" b="b"/>
            <a:pathLst>
              <a:path w="3741475" h="2646243">
                <a:moveTo>
                  <a:pt x="0" y="0"/>
                </a:moveTo>
                <a:lnTo>
                  <a:pt x="3741475" y="0"/>
                </a:lnTo>
                <a:lnTo>
                  <a:pt x="3741475" y="2646243"/>
                </a:lnTo>
                <a:lnTo>
                  <a:pt x="0" y="26462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209405" y="6094052"/>
            <a:ext cx="4078595" cy="4192948"/>
          </a:xfrm>
          <a:custGeom>
            <a:avLst/>
            <a:gdLst/>
            <a:ahLst/>
            <a:cxnLst/>
            <a:rect l="l" t="t" r="r" b="b"/>
            <a:pathLst>
              <a:path w="4078595" h="4192948">
                <a:moveTo>
                  <a:pt x="0" y="0"/>
                </a:moveTo>
                <a:lnTo>
                  <a:pt x="4078595" y="0"/>
                </a:lnTo>
                <a:lnTo>
                  <a:pt x="4078595" y="4192948"/>
                </a:lnTo>
                <a:lnTo>
                  <a:pt x="0" y="41929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TextBox 3"/>
          <p:cNvSpPr txBox="1"/>
          <p:nvPr/>
        </p:nvSpPr>
        <p:spPr>
          <a:xfrm>
            <a:off x="725639" y="3348053"/>
            <a:ext cx="16003232" cy="3915449"/>
          </a:xfrm>
          <a:prstGeom prst="rect">
            <a:avLst/>
          </a:prstGeom>
        </p:spPr>
        <p:txBody>
          <a:bodyPr lIns="0" tIns="0" rIns="0" bIns="0" rtlCol="0" anchor="t">
            <a:spAutoFit/>
          </a:bodyPr>
          <a:lstStyle/>
          <a:p>
            <a:pPr marL="802521" lvl="1" indent="-401261">
              <a:lnSpc>
                <a:spcPts val="5203"/>
              </a:lnSpc>
              <a:buFont typeface="Arial"/>
              <a:buChar char="•"/>
            </a:pPr>
            <a:r>
              <a:rPr lang="en-US" sz="3717">
                <a:solidFill>
                  <a:srgbClr val="00694C"/>
                </a:solidFill>
                <a:latin typeface="Courgette"/>
              </a:rPr>
              <a:t>A Generative Adversarial Network (GAN) is a type of artificial intelligence framework proposed by Ian Goodfellow and his colleagues in 2014.</a:t>
            </a:r>
          </a:p>
          <a:p>
            <a:pPr marL="802521" lvl="1" indent="-401261">
              <a:lnSpc>
                <a:spcPts val="5203"/>
              </a:lnSpc>
              <a:buFont typeface="Arial"/>
              <a:buChar char="•"/>
            </a:pPr>
            <a:r>
              <a:rPr lang="en-US" sz="3717">
                <a:solidFill>
                  <a:srgbClr val="00694C"/>
                </a:solidFill>
                <a:latin typeface="Courgette"/>
              </a:rPr>
              <a:t> It consists of two neural networks, the generator and the discriminator, which are trained simultaneously through an adversarial process.</a:t>
            </a:r>
          </a:p>
          <a:p>
            <a:pPr>
              <a:lnSpc>
                <a:spcPts val="5203"/>
              </a:lnSpc>
              <a:spcBef>
                <a:spcPct val="0"/>
              </a:spcBef>
            </a:pPr>
            <a:endParaRPr/>
          </a:p>
        </p:txBody>
      </p:sp>
      <p:sp>
        <p:nvSpPr>
          <p:cNvPr id="4" name="TextBox 4"/>
          <p:cNvSpPr txBox="1"/>
          <p:nvPr/>
        </p:nvSpPr>
        <p:spPr>
          <a:xfrm>
            <a:off x="3613821" y="1247775"/>
            <a:ext cx="10226869" cy="1000052"/>
          </a:xfrm>
          <a:prstGeom prst="rect">
            <a:avLst/>
          </a:prstGeom>
        </p:spPr>
        <p:txBody>
          <a:bodyPr lIns="0" tIns="0" rIns="0" bIns="0" rtlCol="0" anchor="t">
            <a:spAutoFit/>
          </a:bodyPr>
          <a:lstStyle/>
          <a:p>
            <a:pPr marL="0" lvl="1" indent="0">
              <a:lnSpc>
                <a:spcPts val="7200"/>
              </a:lnSpc>
            </a:pPr>
            <a:r>
              <a:rPr lang="en-US" sz="8000" u="sng" spc="-368">
                <a:solidFill>
                  <a:srgbClr val="00694C"/>
                </a:solidFill>
                <a:latin typeface="Raleway Medium"/>
              </a:rPr>
              <a:t>PROPOSED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2380627" y="2685483"/>
            <a:ext cx="15735923" cy="6544242"/>
          </a:xfrm>
          <a:prstGeom prst="rect">
            <a:avLst/>
          </a:prstGeom>
        </p:spPr>
        <p:txBody>
          <a:bodyPr lIns="0" tIns="0" rIns="0" bIns="0" rtlCol="0" anchor="t">
            <a:spAutoFit/>
          </a:bodyPr>
          <a:lstStyle/>
          <a:p>
            <a:pPr>
              <a:lnSpc>
                <a:spcPts val="5203"/>
              </a:lnSpc>
            </a:pPr>
            <a:r>
              <a:rPr lang="en-US" sz="3717">
                <a:solidFill>
                  <a:srgbClr val="000000"/>
                </a:solidFill>
                <a:latin typeface="Courgette"/>
              </a:rPr>
              <a:t>Generator Network:</a:t>
            </a:r>
          </a:p>
          <a:p>
            <a:pPr marL="802521" lvl="1" indent="-401261">
              <a:lnSpc>
                <a:spcPts val="5203"/>
              </a:lnSpc>
              <a:buFont typeface="Arial"/>
              <a:buChar char="•"/>
            </a:pPr>
            <a:r>
              <a:rPr lang="en-US" sz="3717">
                <a:solidFill>
                  <a:srgbClr val="00694C"/>
                </a:solidFill>
                <a:latin typeface="Courgette"/>
              </a:rPr>
              <a:t>Utilizes convolutional layers for feature extraction.</a:t>
            </a:r>
          </a:p>
          <a:p>
            <a:pPr marL="802521" lvl="1" indent="-401261">
              <a:lnSpc>
                <a:spcPts val="5203"/>
              </a:lnSpc>
              <a:buFont typeface="Arial"/>
              <a:buChar char="•"/>
            </a:pPr>
            <a:r>
              <a:rPr lang="en-US" sz="3717">
                <a:solidFill>
                  <a:srgbClr val="00694C"/>
                </a:solidFill>
                <a:latin typeface="Courgette"/>
              </a:rPr>
              <a:t>Employs activation functions like ReLU for non-linearity.</a:t>
            </a:r>
          </a:p>
          <a:p>
            <a:pPr marL="802521" lvl="1" indent="-401261">
              <a:lnSpc>
                <a:spcPts val="5203"/>
              </a:lnSpc>
              <a:buFont typeface="Arial"/>
              <a:buChar char="•"/>
            </a:pPr>
            <a:r>
              <a:rPr lang="en-US" sz="3717">
                <a:solidFill>
                  <a:srgbClr val="00694C"/>
                </a:solidFill>
                <a:latin typeface="Courgette"/>
              </a:rPr>
              <a:t>Output layer uses Tanh activation to generate realistic images.</a:t>
            </a:r>
          </a:p>
          <a:p>
            <a:pPr>
              <a:lnSpc>
                <a:spcPts val="5203"/>
              </a:lnSpc>
            </a:pPr>
            <a:r>
              <a:rPr lang="en-US" sz="3717">
                <a:solidFill>
                  <a:srgbClr val="000000"/>
                </a:solidFill>
                <a:latin typeface="Courgette"/>
              </a:rPr>
              <a:t>Discriminator Network:</a:t>
            </a:r>
          </a:p>
          <a:p>
            <a:pPr marL="802521" lvl="1" indent="-401261">
              <a:lnSpc>
                <a:spcPts val="5203"/>
              </a:lnSpc>
              <a:buFont typeface="Arial"/>
              <a:buChar char="•"/>
            </a:pPr>
            <a:r>
              <a:rPr lang="en-US" sz="3717">
                <a:solidFill>
                  <a:srgbClr val="00694C"/>
                </a:solidFill>
                <a:latin typeface="Courgette"/>
              </a:rPr>
              <a:t>Employs convolutional layers for feature extraction.</a:t>
            </a:r>
          </a:p>
          <a:p>
            <a:pPr marL="802521" lvl="1" indent="-401261">
              <a:lnSpc>
                <a:spcPts val="5203"/>
              </a:lnSpc>
              <a:buFont typeface="Arial"/>
              <a:buChar char="•"/>
            </a:pPr>
            <a:r>
              <a:rPr lang="en-US" sz="3717">
                <a:solidFill>
                  <a:srgbClr val="00694C"/>
                </a:solidFill>
                <a:latin typeface="Courgette"/>
              </a:rPr>
              <a:t>Utilizes batch normalization for stabilizing training.</a:t>
            </a:r>
          </a:p>
          <a:p>
            <a:pPr marL="802521" lvl="1" indent="-401261">
              <a:lnSpc>
                <a:spcPts val="5203"/>
              </a:lnSpc>
              <a:buFont typeface="Arial"/>
              <a:buChar char="•"/>
            </a:pPr>
            <a:r>
              <a:rPr lang="en-US" sz="3717">
                <a:solidFill>
                  <a:srgbClr val="00694C"/>
                </a:solidFill>
                <a:latin typeface="Courgette"/>
              </a:rPr>
              <a:t>Output layer uses Sigmoid activation for binary classification (real or fake).</a:t>
            </a:r>
          </a:p>
          <a:p>
            <a:pPr>
              <a:lnSpc>
                <a:spcPts val="5203"/>
              </a:lnSpc>
              <a:spcBef>
                <a:spcPct val="0"/>
              </a:spcBef>
            </a:pPr>
            <a:endParaRPr/>
          </a:p>
        </p:txBody>
      </p:sp>
      <p:sp>
        <p:nvSpPr>
          <p:cNvPr id="3" name="TextBox 3"/>
          <p:cNvSpPr txBox="1"/>
          <p:nvPr/>
        </p:nvSpPr>
        <p:spPr>
          <a:xfrm>
            <a:off x="2380627" y="1247775"/>
            <a:ext cx="14454108" cy="1000052"/>
          </a:xfrm>
          <a:prstGeom prst="rect">
            <a:avLst/>
          </a:prstGeom>
        </p:spPr>
        <p:txBody>
          <a:bodyPr lIns="0" tIns="0" rIns="0" bIns="0" rtlCol="0" anchor="t">
            <a:spAutoFit/>
          </a:bodyPr>
          <a:lstStyle/>
          <a:p>
            <a:pPr marL="0" lvl="1" indent="0">
              <a:lnSpc>
                <a:spcPts val="7200"/>
              </a:lnSpc>
            </a:pPr>
            <a:r>
              <a:rPr lang="en-US" sz="8000" u="sng" spc="-368">
                <a:solidFill>
                  <a:srgbClr val="00694C"/>
                </a:solidFill>
                <a:latin typeface="Raleway Medium"/>
              </a:rPr>
              <a:t>PROPOSED SOLUTION (Contd.)</a:t>
            </a:r>
          </a:p>
        </p:txBody>
      </p:sp>
      <p:sp>
        <p:nvSpPr>
          <p:cNvPr id="4" name="Freeform 4"/>
          <p:cNvSpPr/>
          <p:nvPr/>
        </p:nvSpPr>
        <p:spPr>
          <a:xfrm>
            <a:off x="0" y="7109218"/>
            <a:ext cx="2756004" cy="3177782"/>
          </a:xfrm>
          <a:custGeom>
            <a:avLst/>
            <a:gdLst/>
            <a:ahLst/>
            <a:cxnLst/>
            <a:rect l="l" t="t" r="r" b="b"/>
            <a:pathLst>
              <a:path w="2756004" h="3177782">
                <a:moveTo>
                  <a:pt x="0" y="0"/>
                </a:moveTo>
                <a:lnTo>
                  <a:pt x="2756004" y="0"/>
                </a:lnTo>
                <a:lnTo>
                  <a:pt x="2756004" y="3177782"/>
                </a:lnTo>
                <a:lnTo>
                  <a:pt x="0" y="31777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781087"/>
            <a:ext cx="15396910" cy="1838354"/>
          </a:xfrm>
          <a:prstGeom prst="rect">
            <a:avLst/>
          </a:prstGeom>
        </p:spPr>
        <p:txBody>
          <a:bodyPr lIns="0" tIns="0" rIns="0" bIns="0" rtlCol="0" anchor="t">
            <a:spAutoFit/>
          </a:bodyPr>
          <a:lstStyle/>
          <a:p>
            <a:pPr algn="ctr">
              <a:lnSpc>
                <a:spcPts val="6911"/>
              </a:lnSpc>
            </a:pPr>
            <a:r>
              <a:rPr lang="en-US" sz="7679" u="sng" spc="-353">
                <a:solidFill>
                  <a:srgbClr val="00694C"/>
                </a:solidFill>
                <a:latin typeface="Raleway Medium"/>
              </a:rPr>
              <a:t>WHO ARE THE  END USERS</a:t>
            </a:r>
          </a:p>
          <a:p>
            <a:pPr marL="0" lvl="1" indent="0" algn="ctr">
              <a:lnSpc>
                <a:spcPts val="6911"/>
              </a:lnSpc>
            </a:pPr>
            <a:endParaRPr/>
          </a:p>
        </p:txBody>
      </p:sp>
      <p:sp>
        <p:nvSpPr>
          <p:cNvPr id="3" name="TextBox 3"/>
          <p:cNvSpPr txBox="1"/>
          <p:nvPr/>
        </p:nvSpPr>
        <p:spPr>
          <a:xfrm>
            <a:off x="1028700" y="2234191"/>
            <a:ext cx="16381664" cy="7209539"/>
          </a:xfrm>
          <a:prstGeom prst="rect">
            <a:avLst/>
          </a:prstGeom>
        </p:spPr>
        <p:txBody>
          <a:bodyPr lIns="0" tIns="0" rIns="0" bIns="0" rtlCol="0" anchor="t">
            <a:spAutoFit/>
          </a:bodyPr>
          <a:lstStyle/>
          <a:p>
            <a:pPr>
              <a:lnSpc>
                <a:spcPts val="4443"/>
              </a:lnSpc>
            </a:pPr>
            <a:endParaRPr/>
          </a:p>
          <a:p>
            <a:pPr marL="595845" lvl="1" indent="-297923">
              <a:lnSpc>
                <a:spcPts val="4443"/>
              </a:lnSpc>
              <a:buFont typeface="Arial"/>
              <a:buChar char="•"/>
            </a:pPr>
            <a:r>
              <a:rPr lang="en-US" sz="2759">
                <a:solidFill>
                  <a:srgbClr val="000000"/>
                </a:solidFill>
                <a:latin typeface="Courgette"/>
              </a:rPr>
              <a:t>Researchers and Academia:</a:t>
            </a:r>
            <a:r>
              <a:rPr lang="en-US" sz="2759">
                <a:solidFill>
                  <a:srgbClr val="00694C"/>
                </a:solidFill>
                <a:latin typeface="Courgette"/>
              </a:rPr>
              <a:t> Researchers in the fields of computer vision, deep learning, and artificial intelligence may use the techniques developed in this project to advance the state-of-the-art in image classification and data augmentation. Academia may also benefit from the educational resources and insights produced by the project.</a:t>
            </a:r>
          </a:p>
          <a:p>
            <a:pPr marL="595845" lvl="1" indent="-297923">
              <a:lnSpc>
                <a:spcPts val="4443"/>
              </a:lnSpc>
              <a:buFont typeface="Arial"/>
              <a:buChar char="•"/>
            </a:pPr>
            <a:r>
              <a:rPr lang="en-US" sz="2759">
                <a:solidFill>
                  <a:srgbClr val="000000"/>
                </a:solidFill>
                <a:latin typeface="Courgette"/>
              </a:rPr>
              <a:t>Industry Professionals: </a:t>
            </a:r>
            <a:r>
              <a:rPr lang="en-US" sz="2759">
                <a:solidFill>
                  <a:srgbClr val="00694C"/>
                </a:solidFill>
                <a:latin typeface="Courgette"/>
              </a:rPr>
              <a:t>Professionals working in industries such as healthcare, finance, retail, and manufacturing may leverage the improved image classification models for various applications, including medical image analysis, fraud detection, object recognition, and quality control.</a:t>
            </a:r>
          </a:p>
          <a:p>
            <a:pPr marL="595845" lvl="1" indent="-297923">
              <a:lnSpc>
                <a:spcPts val="4443"/>
              </a:lnSpc>
              <a:buFont typeface="Arial"/>
              <a:buChar char="•"/>
            </a:pPr>
            <a:r>
              <a:rPr lang="en-US" sz="2759">
                <a:solidFill>
                  <a:srgbClr val="000000"/>
                </a:solidFill>
                <a:latin typeface="Courgette"/>
              </a:rPr>
              <a:t>Data Scientists and Machine Learning Engineers:</a:t>
            </a:r>
            <a:r>
              <a:rPr lang="en-US" sz="2759">
                <a:solidFill>
                  <a:srgbClr val="00694C"/>
                </a:solidFill>
                <a:latin typeface="Courgette"/>
              </a:rPr>
              <a:t> Data scientists and machine learning engineers may integrate the developed models and techniques into their workflows to improve the performance of image classification systems in production environments. They may also use the project as a reference for developing their own data augmentation pipelines using GANs.</a:t>
            </a:r>
          </a:p>
          <a:p>
            <a:pPr>
              <a:lnSpc>
                <a:spcPts val="3665"/>
              </a:lnSpc>
              <a:spcBef>
                <a:spcPct val="0"/>
              </a:spcBef>
            </a:pPr>
            <a:endParaRPr/>
          </a:p>
        </p:txBody>
      </p:sp>
      <p:sp>
        <p:nvSpPr>
          <p:cNvPr id="4" name="Freeform 4"/>
          <p:cNvSpPr/>
          <p:nvPr/>
        </p:nvSpPr>
        <p:spPr>
          <a:xfrm>
            <a:off x="14697536" y="56717"/>
            <a:ext cx="3590464" cy="2415403"/>
          </a:xfrm>
          <a:custGeom>
            <a:avLst/>
            <a:gdLst/>
            <a:ahLst/>
            <a:cxnLst/>
            <a:rect l="l" t="t" r="r" b="b"/>
            <a:pathLst>
              <a:path w="3590464" h="2415403">
                <a:moveTo>
                  <a:pt x="0" y="0"/>
                </a:moveTo>
                <a:lnTo>
                  <a:pt x="3590464" y="0"/>
                </a:lnTo>
                <a:lnTo>
                  <a:pt x="3590464" y="2415403"/>
                </a:lnTo>
                <a:lnTo>
                  <a:pt x="0" y="24154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277726" y="1837629"/>
            <a:ext cx="13454470" cy="1000052"/>
          </a:xfrm>
          <a:prstGeom prst="rect">
            <a:avLst/>
          </a:prstGeom>
        </p:spPr>
        <p:txBody>
          <a:bodyPr lIns="0" tIns="0" rIns="0" bIns="0" rtlCol="0" anchor="t">
            <a:spAutoFit/>
          </a:bodyPr>
          <a:lstStyle/>
          <a:p>
            <a:pPr marL="0" lvl="1" indent="0">
              <a:lnSpc>
                <a:spcPts val="7200"/>
              </a:lnSpc>
            </a:pPr>
            <a:r>
              <a:rPr lang="en-US" sz="8000" u="sng" spc="-368">
                <a:solidFill>
                  <a:srgbClr val="00694C"/>
                </a:solidFill>
                <a:latin typeface="Raleway Medium"/>
              </a:rPr>
              <a:t>THE WOW IN MY SOLUTION</a:t>
            </a:r>
          </a:p>
        </p:txBody>
      </p:sp>
      <p:sp>
        <p:nvSpPr>
          <p:cNvPr id="3" name="TextBox 3"/>
          <p:cNvSpPr txBox="1"/>
          <p:nvPr/>
        </p:nvSpPr>
        <p:spPr>
          <a:xfrm>
            <a:off x="818569" y="4011214"/>
            <a:ext cx="16650861" cy="3714350"/>
          </a:xfrm>
          <a:prstGeom prst="rect">
            <a:avLst/>
          </a:prstGeom>
        </p:spPr>
        <p:txBody>
          <a:bodyPr lIns="0" tIns="0" rIns="0" bIns="0" rtlCol="0" anchor="t">
            <a:spAutoFit/>
          </a:bodyPr>
          <a:lstStyle/>
          <a:p>
            <a:pPr>
              <a:lnSpc>
                <a:spcPts val="4200"/>
              </a:lnSpc>
            </a:pPr>
            <a:endParaRPr/>
          </a:p>
          <a:p>
            <a:pPr>
              <a:lnSpc>
                <a:spcPts val="4200"/>
              </a:lnSpc>
              <a:spcBef>
                <a:spcPct val="0"/>
              </a:spcBef>
            </a:pPr>
            <a:r>
              <a:rPr lang="en-US" sz="3000" spc="-138">
                <a:solidFill>
                  <a:srgbClr val="00694C"/>
                </a:solidFill>
                <a:latin typeface="Courgette"/>
              </a:rPr>
              <a:t>The "wow" factor in a project on data augmentation for image classification using Generative Adversarial Networks (GANs) lies in its ability to significantly enhance the performance and robustness of image classification models. By leveraging GANs to generate realistic synthetic images, coupled with traditional augmentation techniques, the project can create a more diverse and comprehensive training dataset. This augmented dataset enables the classification model to learn richer representations of the underlying data distribution, leading to improved accuracy and generalization capabilities.</a:t>
            </a:r>
          </a:p>
        </p:txBody>
      </p:sp>
      <p:sp>
        <p:nvSpPr>
          <p:cNvPr id="4" name="Freeform 4"/>
          <p:cNvSpPr/>
          <p:nvPr/>
        </p:nvSpPr>
        <p:spPr>
          <a:xfrm>
            <a:off x="0" y="0"/>
            <a:ext cx="3042882" cy="3237108"/>
          </a:xfrm>
          <a:custGeom>
            <a:avLst/>
            <a:gdLst/>
            <a:ahLst/>
            <a:cxnLst/>
            <a:rect l="l" t="t" r="r" b="b"/>
            <a:pathLst>
              <a:path w="3042882" h="3237108">
                <a:moveTo>
                  <a:pt x="0" y="0"/>
                </a:moveTo>
                <a:lnTo>
                  <a:pt x="3042882" y="0"/>
                </a:lnTo>
                <a:lnTo>
                  <a:pt x="3042882" y="3237108"/>
                </a:lnTo>
                <a:lnTo>
                  <a:pt x="0" y="32371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1247775"/>
            <a:ext cx="16040100" cy="1000052"/>
          </a:xfrm>
          <a:prstGeom prst="rect">
            <a:avLst/>
          </a:prstGeom>
        </p:spPr>
        <p:txBody>
          <a:bodyPr lIns="0" tIns="0" rIns="0" bIns="0" rtlCol="0" anchor="t">
            <a:spAutoFit/>
          </a:bodyPr>
          <a:lstStyle/>
          <a:p>
            <a:pPr marL="0" lvl="1" indent="0" algn="ctr">
              <a:lnSpc>
                <a:spcPts val="7200"/>
              </a:lnSpc>
            </a:pPr>
            <a:r>
              <a:rPr lang="en-US" sz="8000" u="sng" spc="-368">
                <a:solidFill>
                  <a:srgbClr val="00694C"/>
                </a:solidFill>
                <a:latin typeface="Raleway Medium"/>
              </a:rPr>
              <a:t>SYSTEM APPROACH</a:t>
            </a:r>
          </a:p>
        </p:txBody>
      </p:sp>
      <p:sp>
        <p:nvSpPr>
          <p:cNvPr id="3" name="TextBox 3"/>
          <p:cNvSpPr txBox="1"/>
          <p:nvPr/>
        </p:nvSpPr>
        <p:spPr>
          <a:xfrm>
            <a:off x="817325" y="2617103"/>
            <a:ext cx="16653351" cy="10703016"/>
          </a:xfrm>
          <a:prstGeom prst="rect">
            <a:avLst/>
          </a:prstGeom>
        </p:spPr>
        <p:txBody>
          <a:bodyPr lIns="0" tIns="0" rIns="0" bIns="0" rtlCol="0" anchor="t">
            <a:spAutoFit/>
          </a:bodyPr>
          <a:lstStyle/>
          <a:p>
            <a:pPr marL="604519" lvl="1" indent="-302260">
              <a:lnSpc>
                <a:spcPts val="4507"/>
              </a:lnSpc>
              <a:buFont typeface="Arial"/>
              <a:buChar char="•"/>
            </a:pPr>
            <a:r>
              <a:rPr lang="en-US" sz="2799">
                <a:solidFill>
                  <a:srgbClr val="000000"/>
                </a:solidFill>
                <a:latin typeface="Courgette"/>
              </a:rPr>
              <a:t>Deep Learning Framework:</a:t>
            </a:r>
            <a:r>
              <a:rPr lang="en-US" sz="2799">
                <a:solidFill>
                  <a:srgbClr val="00694C"/>
                </a:solidFill>
                <a:latin typeface="Courgette"/>
              </a:rPr>
              <a:t> Libraries such as TensorFlow, PyTorch, or Keras for implementing data augmentation techniques and training models.</a:t>
            </a:r>
          </a:p>
          <a:p>
            <a:pPr marL="604519" lvl="1" indent="-302260">
              <a:lnSpc>
                <a:spcPts val="4507"/>
              </a:lnSpc>
              <a:buFont typeface="Arial"/>
              <a:buChar char="•"/>
            </a:pPr>
            <a:r>
              <a:rPr lang="en-US" sz="2799" spc="-2">
                <a:solidFill>
                  <a:srgbClr val="000000"/>
                </a:solidFill>
                <a:latin typeface="Courgette"/>
              </a:rPr>
              <a:t>Image Processing Libraries:</a:t>
            </a:r>
            <a:r>
              <a:rPr lang="en-US" sz="2799" spc="-2">
                <a:solidFill>
                  <a:srgbClr val="00694C"/>
                </a:solidFill>
                <a:latin typeface="Courgette"/>
              </a:rPr>
              <a:t> Packages like OpenCV or Pillow for image manipulation and augmentation.</a:t>
            </a:r>
          </a:p>
          <a:p>
            <a:pPr marL="604519" lvl="1" indent="-302260">
              <a:lnSpc>
                <a:spcPts val="4507"/>
              </a:lnSpc>
              <a:buFont typeface="Arial"/>
              <a:buChar char="•"/>
            </a:pPr>
            <a:r>
              <a:rPr lang="en-US" sz="2799">
                <a:solidFill>
                  <a:srgbClr val="000000"/>
                </a:solidFill>
                <a:latin typeface="Courgette"/>
              </a:rPr>
              <a:t>Python Environment:</a:t>
            </a:r>
            <a:r>
              <a:rPr lang="en-US" sz="2799">
                <a:solidFill>
                  <a:srgbClr val="00694C"/>
                </a:solidFill>
                <a:latin typeface="Courgette"/>
              </a:rPr>
              <a:t> A Python interpreter along with necessary dependencies for running the code.</a:t>
            </a:r>
          </a:p>
          <a:p>
            <a:pPr marL="604519" lvl="1" indent="-302260">
              <a:lnSpc>
                <a:spcPts val="4507"/>
              </a:lnSpc>
              <a:buFont typeface="Arial"/>
              <a:buChar char="•"/>
            </a:pPr>
            <a:r>
              <a:rPr lang="en-US" sz="2799">
                <a:solidFill>
                  <a:srgbClr val="000000"/>
                </a:solidFill>
                <a:latin typeface="Courgette"/>
              </a:rPr>
              <a:t>Variety of Techniques:</a:t>
            </a:r>
            <a:r>
              <a:rPr lang="en-US" sz="2799">
                <a:solidFill>
                  <a:srgbClr val="00694C"/>
                </a:solidFill>
                <a:latin typeface="Courgette"/>
              </a:rPr>
              <a:t> Implement a diverse set of augmentation methods such as rotation, translation, scaling, flipping, cropping, adding noise, etc.</a:t>
            </a:r>
          </a:p>
          <a:p>
            <a:pPr marL="604519" lvl="1" indent="-302260">
              <a:lnSpc>
                <a:spcPts val="4507"/>
              </a:lnSpc>
              <a:buFont typeface="Arial"/>
              <a:buChar char="•"/>
            </a:pPr>
            <a:r>
              <a:rPr lang="en-US" sz="2799">
                <a:solidFill>
                  <a:srgbClr val="1E1B1B"/>
                </a:solidFill>
                <a:latin typeface="Courgette"/>
              </a:rPr>
              <a:t>Customization Options:</a:t>
            </a:r>
            <a:r>
              <a:rPr lang="en-US" sz="2799">
                <a:solidFill>
                  <a:srgbClr val="00694C"/>
                </a:solidFill>
                <a:latin typeface="Courgette"/>
              </a:rPr>
              <a:t> Ability to adjust augmentation parameters (e.g., rotation angle, scaling factor) based on specific requirements and dataset characteristics</a:t>
            </a:r>
          </a:p>
          <a:p>
            <a:pPr marL="604519" lvl="1" indent="-302260">
              <a:lnSpc>
                <a:spcPts val="4507"/>
              </a:lnSpc>
              <a:buFont typeface="Arial"/>
              <a:buChar char="•"/>
            </a:pPr>
            <a:r>
              <a:rPr lang="en-US" sz="2799">
                <a:solidFill>
                  <a:srgbClr val="1E1B1B"/>
                </a:solidFill>
                <a:latin typeface="Courgette"/>
              </a:rPr>
              <a:t>Training Environment:</a:t>
            </a:r>
            <a:r>
              <a:rPr lang="en-US" sz="2799">
                <a:solidFill>
                  <a:srgbClr val="00694C"/>
                </a:solidFill>
                <a:latin typeface="Courgette"/>
              </a:rPr>
              <a:t> A suitable environment for training deep learning models, including access to necessary computing resources and frameworks.</a:t>
            </a:r>
          </a:p>
          <a:p>
            <a:pPr marL="604519" lvl="1" indent="-302260">
              <a:lnSpc>
                <a:spcPts val="4507"/>
              </a:lnSpc>
              <a:buFont typeface="Arial"/>
              <a:buChar char="•"/>
            </a:pPr>
            <a:r>
              <a:rPr lang="en-US" sz="2799">
                <a:solidFill>
                  <a:srgbClr val="1E1B1B"/>
                </a:solidFill>
                <a:latin typeface="Courgette"/>
              </a:rPr>
              <a:t>Data Pipelines:</a:t>
            </a:r>
            <a:r>
              <a:rPr lang="en-US" sz="2799">
                <a:solidFill>
                  <a:srgbClr val="00694C"/>
                </a:solidFill>
                <a:latin typeface="Courgette"/>
              </a:rPr>
              <a:t> Efficient data loading and preprocessing pipelines to handle augmented data during model training.</a:t>
            </a:r>
          </a:p>
          <a:p>
            <a:pPr>
              <a:lnSpc>
                <a:spcPts val="3710"/>
              </a:lnSpc>
              <a:spcBef>
                <a:spcPct val="0"/>
              </a:spcBef>
            </a:pPr>
            <a:endParaRPr/>
          </a:p>
          <a:p>
            <a:pPr>
              <a:lnSpc>
                <a:spcPts val="3710"/>
              </a:lnSpc>
              <a:spcBef>
                <a:spcPct val="0"/>
              </a:spcBef>
            </a:pPr>
            <a:endParaRPr/>
          </a:p>
          <a:p>
            <a:pPr>
              <a:lnSpc>
                <a:spcPts val="3710"/>
              </a:lnSpc>
              <a:spcBef>
                <a:spcPct val="0"/>
              </a:spcBef>
            </a:pPr>
            <a:endParaRPr/>
          </a:p>
          <a:p>
            <a:pPr>
              <a:lnSpc>
                <a:spcPts val="3710"/>
              </a:lnSpc>
              <a:spcBef>
                <a:spcPct val="0"/>
              </a:spcBef>
            </a:pPr>
            <a:endParaRPr/>
          </a:p>
          <a:p>
            <a:pPr>
              <a:lnSpc>
                <a:spcPts val="3710"/>
              </a:lnSpc>
              <a:spcBef>
                <a:spcPct val="0"/>
              </a:spcBef>
            </a:pPr>
            <a:endParaRPr/>
          </a:p>
          <a:p>
            <a:pPr>
              <a:lnSpc>
                <a:spcPts val="3710"/>
              </a:lnSpc>
              <a:spcBef>
                <a:spcPct val="0"/>
              </a:spcBef>
            </a:pPr>
            <a:endParaRPr/>
          </a:p>
          <a:p>
            <a:pPr>
              <a:lnSpc>
                <a:spcPts val="3710"/>
              </a:lnSpc>
              <a:spcBef>
                <a:spcPct val="0"/>
              </a:spcBef>
            </a:pPr>
            <a:endParaRPr/>
          </a:p>
        </p:txBody>
      </p:sp>
      <p:sp>
        <p:nvSpPr>
          <p:cNvPr id="4" name="Freeform 4"/>
          <p:cNvSpPr/>
          <p:nvPr/>
        </p:nvSpPr>
        <p:spPr>
          <a:xfrm>
            <a:off x="15047725" y="1576"/>
            <a:ext cx="3155998" cy="2346915"/>
          </a:xfrm>
          <a:custGeom>
            <a:avLst/>
            <a:gdLst/>
            <a:ahLst/>
            <a:cxnLst/>
            <a:rect l="l" t="t" r="r" b="b"/>
            <a:pathLst>
              <a:path w="3155998" h="2346915">
                <a:moveTo>
                  <a:pt x="0" y="0"/>
                </a:moveTo>
                <a:lnTo>
                  <a:pt x="3155998" y="0"/>
                </a:lnTo>
                <a:lnTo>
                  <a:pt x="3155998" y="2346915"/>
                </a:lnTo>
                <a:lnTo>
                  <a:pt x="0" y="23469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804830" y="1660997"/>
            <a:ext cx="13454470" cy="1000052"/>
          </a:xfrm>
          <a:prstGeom prst="rect">
            <a:avLst/>
          </a:prstGeom>
        </p:spPr>
        <p:txBody>
          <a:bodyPr lIns="0" tIns="0" rIns="0" bIns="0" rtlCol="0" anchor="t">
            <a:spAutoFit/>
          </a:bodyPr>
          <a:lstStyle/>
          <a:p>
            <a:pPr marL="0" lvl="1" indent="0">
              <a:lnSpc>
                <a:spcPts val="7200"/>
              </a:lnSpc>
            </a:pPr>
            <a:r>
              <a:rPr lang="en-US" sz="8000" u="sng" spc="-368">
                <a:solidFill>
                  <a:srgbClr val="00694C"/>
                </a:solidFill>
                <a:latin typeface="Raleway Medium"/>
              </a:rPr>
              <a:t>ALGORITHM &amp; DEPLOYMENT</a:t>
            </a:r>
          </a:p>
        </p:txBody>
      </p:sp>
      <p:sp>
        <p:nvSpPr>
          <p:cNvPr id="3" name="TextBox 3"/>
          <p:cNvSpPr txBox="1"/>
          <p:nvPr/>
        </p:nvSpPr>
        <p:spPr>
          <a:xfrm>
            <a:off x="818569" y="3563847"/>
            <a:ext cx="16650861" cy="6381064"/>
          </a:xfrm>
          <a:prstGeom prst="rect">
            <a:avLst/>
          </a:prstGeom>
        </p:spPr>
        <p:txBody>
          <a:bodyPr lIns="0" tIns="0" rIns="0" bIns="0" rtlCol="0" anchor="t">
            <a:spAutoFit/>
          </a:bodyPr>
          <a:lstStyle/>
          <a:p>
            <a:pPr>
              <a:lnSpc>
                <a:spcPts val="4200"/>
              </a:lnSpc>
            </a:pPr>
            <a:r>
              <a:rPr lang="en-US" sz="3000" spc="-138">
                <a:solidFill>
                  <a:srgbClr val="00694C"/>
                </a:solidFill>
                <a:latin typeface="Courgette"/>
              </a:rPr>
              <a:t>To employ Generative Adversarial Networks (GANs) for data augmentation with the MNIST dataset, the algorithm starts with data preparation, including loading and normalization of the dataset. Subsequently, GAN training commences, involving the design and training of both the generator and discriminator networks to produce realistic synthetic images resembling handwritten digits.</a:t>
            </a:r>
          </a:p>
          <a:p>
            <a:pPr>
              <a:lnSpc>
                <a:spcPts val="4200"/>
              </a:lnSpc>
            </a:pPr>
            <a:r>
              <a:rPr lang="en-US" sz="3000" spc="-138">
                <a:solidFill>
                  <a:srgbClr val="000000"/>
                </a:solidFill>
                <a:latin typeface="Courgette"/>
              </a:rPr>
              <a:t>GAN Training:</a:t>
            </a:r>
          </a:p>
          <a:p>
            <a:pPr marL="647700" lvl="1" indent="-323850">
              <a:lnSpc>
                <a:spcPts val="4200"/>
              </a:lnSpc>
              <a:buFont typeface="Arial"/>
              <a:buChar char="•"/>
            </a:pPr>
            <a:r>
              <a:rPr lang="en-US" sz="3000" spc="-138">
                <a:solidFill>
                  <a:srgbClr val="00694C"/>
                </a:solidFill>
                <a:latin typeface="Courgette"/>
              </a:rPr>
              <a:t>Design and initialize generator and discriminator networks. Train discriminator on real MNIST images and fake images generated by the generator. Train generator to produce images that can fool the discriminator. Iterate until convergence or predefined number of epochs.</a:t>
            </a:r>
          </a:p>
          <a:p>
            <a:pPr>
              <a:lnSpc>
                <a:spcPts val="4200"/>
              </a:lnSpc>
            </a:pPr>
            <a:r>
              <a:rPr lang="en-US" sz="3000" spc="-138">
                <a:solidFill>
                  <a:srgbClr val="1E1B1B"/>
                </a:solidFill>
                <a:latin typeface="Courgette"/>
              </a:rPr>
              <a:t>Data Augmentation:</a:t>
            </a:r>
          </a:p>
          <a:p>
            <a:pPr marL="647700" lvl="1" indent="-323850">
              <a:lnSpc>
                <a:spcPts val="4200"/>
              </a:lnSpc>
              <a:buFont typeface="Arial"/>
              <a:buChar char="•"/>
            </a:pPr>
            <a:r>
              <a:rPr lang="en-US" sz="3000" spc="-138">
                <a:solidFill>
                  <a:srgbClr val="00694C"/>
                </a:solidFill>
                <a:latin typeface="Courgette"/>
              </a:rPr>
              <a:t>Use trained generator to generate synthetic images. Apply traditional augmentation techniques to real MNIST images and generated images. Combine original MNIST dataset with augmented dataset</a:t>
            </a:r>
          </a:p>
          <a:p>
            <a:pPr>
              <a:lnSpc>
                <a:spcPts val="4200"/>
              </a:lnSpc>
              <a:spcBef>
                <a:spcPct val="0"/>
              </a:spcBef>
            </a:pPr>
            <a:endParaRPr/>
          </a:p>
        </p:txBody>
      </p:sp>
      <p:sp>
        <p:nvSpPr>
          <p:cNvPr id="4" name="Freeform 4"/>
          <p:cNvSpPr/>
          <p:nvPr/>
        </p:nvSpPr>
        <p:spPr>
          <a:xfrm>
            <a:off x="89629" y="0"/>
            <a:ext cx="3236967" cy="2883843"/>
          </a:xfrm>
          <a:custGeom>
            <a:avLst/>
            <a:gdLst/>
            <a:ahLst/>
            <a:cxnLst/>
            <a:rect l="l" t="t" r="r" b="b"/>
            <a:pathLst>
              <a:path w="3236967" h="2883843">
                <a:moveTo>
                  <a:pt x="0" y="0"/>
                </a:moveTo>
                <a:lnTo>
                  <a:pt x="3236967" y="0"/>
                </a:lnTo>
                <a:lnTo>
                  <a:pt x="3236967" y="2883843"/>
                </a:lnTo>
                <a:lnTo>
                  <a:pt x="0" y="28838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1114</Words>
  <Application>Microsoft Office PowerPoint</Application>
  <PresentationFormat>Custom</PresentationFormat>
  <Paragraphs>80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Raleway Bold</vt:lpstr>
      <vt:lpstr>Courgette</vt:lpstr>
      <vt:lpstr>Raleway Medium</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ELCOT</cp:lastModifiedBy>
  <cp:revision>2</cp:revision>
  <dcterms:created xsi:type="dcterms:W3CDTF">2006-08-16T00:00:00Z</dcterms:created>
  <dcterms:modified xsi:type="dcterms:W3CDTF">2024-04-16T13:44:39Z</dcterms:modified>
  <dc:identifier>DAGBiIMP4qo</dc:identifier>
</cp:coreProperties>
</file>